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9" r:id="rId2"/>
    <p:sldMasterId id="2147483917" r:id="rId3"/>
    <p:sldMasterId id="2147483930" r:id="rId4"/>
    <p:sldMasterId id="2147483978" r:id="rId5"/>
    <p:sldMasterId id="2147483990" r:id="rId6"/>
    <p:sldMasterId id="2147484002" r:id="rId7"/>
  </p:sldMasterIdLst>
  <p:notesMasterIdLst>
    <p:notesMasterId r:id="rId40"/>
  </p:notesMasterIdLst>
  <p:handoutMasterIdLst>
    <p:handoutMasterId r:id="rId41"/>
  </p:handoutMasterIdLst>
  <p:sldIdLst>
    <p:sldId id="345" r:id="rId8"/>
    <p:sldId id="633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81" r:id="rId31"/>
    <p:sldId id="682" r:id="rId32"/>
    <p:sldId id="683" r:id="rId33"/>
    <p:sldId id="684" r:id="rId34"/>
    <p:sldId id="685" r:id="rId35"/>
    <p:sldId id="686" r:id="rId36"/>
    <p:sldId id="687" r:id="rId37"/>
    <p:sldId id="688" r:id="rId38"/>
    <p:sldId id="435" r:id="rId39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FA9B9D-EBA2-484A-BEBB-C985D39332FA}">
          <p14:sldIdLst>
            <p14:sldId id="345"/>
            <p14:sldId id="633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43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0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0000"/>
    <a:srgbClr val="CCECFF"/>
    <a:srgbClr val="FFFF66"/>
    <a:srgbClr val="FF5050"/>
    <a:srgbClr val="CCFF33"/>
    <a:srgbClr val="99FF99"/>
    <a:srgbClr val="FF9933"/>
    <a:srgbClr val="E1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0" autoAdjust="0"/>
    <p:restoredTop sz="85409" autoAdjust="0"/>
  </p:normalViewPr>
  <p:slideViewPr>
    <p:cSldViewPr>
      <p:cViewPr varScale="1">
        <p:scale>
          <a:sx n="62" d="100"/>
          <a:sy n="62" d="100"/>
        </p:scale>
        <p:origin x="-1362" y="-90"/>
      </p:cViewPr>
      <p:guideLst>
        <p:guide orient="horz" pos="2041"/>
        <p:guide pos="2880"/>
      </p:guideLst>
    </p:cSldViewPr>
  </p:slideViewPr>
  <p:outlineViewPr>
    <p:cViewPr>
      <p:scale>
        <a:sx n="33" d="100"/>
        <a:sy n="33" d="100"/>
      </p:scale>
      <p:origin x="0" y="154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4.wmf"/><Relationship Id="rId4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8.wmf"/><Relationship Id="rId4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5B3E0D0-1152-4589-91DF-203E7BB440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602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D14C573-AC46-4D06-93FF-47369F34E5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503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14C573-AC46-4D06-93FF-47369F34E53E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82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42F94-761A-4B1B-B963-538E812BA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6501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1022C-6757-429C-856D-0F3DE0678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6082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C35CF-FF5D-4C47-BC07-14DE2D709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6478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F3D0C-A43E-49B8-80CE-2479664D5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5530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A2202-F55D-421F-B21A-E672BD7302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25370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F8116-451F-45F8-98EF-A163DB10B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1675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719C9-BA41-4E7F-8A20-8A838622C2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9144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2E43F-022D-4C54-BC37-A0ECB85C9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2442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B95BA-5BBC-4564-9076-5E5080EF3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365"/>
      </p:ext>
    </p:extLst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FC9B2-29AA-4B94-AB49-6847134DD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6111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60A7C-5636-4F75-BE19-4C9478B1F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419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4E988-DFC5-4FEC-8838-7F8B84C21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1731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16398-3C8C-4FA8-A597-B8FF5A930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58780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4C004-F925-4C08-8C63-FCB166960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63563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60B2A-46B2-4F00-982E-8B26E6171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641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6E7098-1D9E-4297-8B06-8858A6CB2C48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C31CAB-83F9-4A4F-970C-5EAB1D42FF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9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D57E40-D648-455A-9437-30FA8FE56DD6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E0763-8C84-4A0C-BF22-E8FBB0D343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0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DE751E-08CA-4D99-89B2-9FC9DE2F4625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BDE4F-8BEA-439D-BA05-0EFEBB61C6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210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D697BC-62C7-4F99-8C37-A408B62C8993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E7523-BF8E-4897-AD6D-B3C234AD94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9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466664-56B2-422F-8B50-F59FA16202E4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E09A0-16D6-4176-A8F9-C1456DE50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520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C2F925-DC51-4DF6-9C0D-52D121C83119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8AD07-74B5-414C-BC00-90E42DED0B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0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ED0F17-9F3A-43C4-AA85-AB4E0FAD16D9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9DFBF-5E1F-4EB9-93B7-3749EA0181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3C8D-3E3D-4A36-9AAB-59652C03E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9931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51F7-5A91-48AF-A3CB-CB3AECA38DB8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85E2C-7CA7-4F52-B75F-FBB43463F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0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E41F2-B5DD-4979-B2E9-DDEB29191F2A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65FE-0C86-4A78-AF62-9D91622BC5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15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D9A12-E6C0-4876-802E-698B1CA58FA9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1BB3D-D5F5-4526-9991-8EC9121349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053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F34D8D-EE93-4818-9FCB-0C3F0226D4F2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6242A-2212-4C71-B4FB-3287FD4958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9B11AC-AE98-49D4-983B-A8FD90AEBC06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55E9-86BB-409F-B032-A00BE8952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29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93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605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113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758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43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164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54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6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238F6-0243-49FF-AE47-783FBF2D5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53112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290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2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48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22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814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34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719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65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7" y="731567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599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2676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6552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413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6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D4513-2C2A-4633-9A8D-4A862FD60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31205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510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05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680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77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64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342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8320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3D3DEF6-3ADE-430E-A2FF-C81FE8640714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A4861B9-7426-480D-939F-53714E8DB647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7268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495BD-D9FC-4DA4-B3C1-E0AA69430009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81F7A-A42A-4EDA-B9C6-32FC753A9AF2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533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1E3FFD7-87A7-4207-8BCD-FF042174BBEF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701F856-342D-459E-BE5F-F02372F3521F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05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5A9A8-1A92-4E66-B34C-04E835A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28335"/>
      </p:ext>
    </p:extLst>
  </p:cSld>
  <p:clrMapOvr>
    <a:masterClrMapping/>
  </p:clrMapOvr>
  <p:transition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E66DD-5D6C-4919-A17A-896157DDDB49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86F88-C83C-4F5E-AA49-040AF8D3E0CC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069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6814783-CD27-4F98-A7A1-D06E87519DDB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146C4DD-08A6-4133-B2AF-2366BA1DA86F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447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681D3-A1A2-429A-AA35-3A3C9E4E31CE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AD2F7-EEC0-4988-80B4-829A36854AD9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5207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58DEF72-1370-4970-A13A-51B559EE73BC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E3F6E5-839D-45D8-8C8C-203A30A3F899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636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B42C70E-7D23-4FC7-9BB5-A716BE1EBE48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DEBC16F-3B63-40ED-B0F4-8858300FFC92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2792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fontAlgn="auto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/>
              <a:buNone/>
              <a:defRPr/>
            </a:pPr>
            <a:endParaRPr lang="en-US" sz="3200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BDE25E2-1659-41ED-8E8C-4B3EF319351B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76D9B00-56A3-452D-8971-579C80949331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402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A9705-AE97-4260-A22D-55CC73DADD89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5EE5-64B1-49C5-B831-DAB15726A7A1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7750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F6247-F5AA-418E-A95D-9C0CF59B36C7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04706-8D4A-41A9-B250-7EF2EC00C02F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248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011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640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CC087-243C-4087-980E-AAEA0E7B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6552"/>
      </p:ext>
    </p:extLst>
  </p:cSld>
  <p:clrMapOvr>
    <a:masterClrMapping/>
  </p:clrMapOvr>
  <p:transition>
    <p:wipe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701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008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79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0271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086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96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51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3215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51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06260-6C4C-4786-B72E-7A871EAEE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7348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C295B-B928-42B2-BB40-AB19BC45E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94765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CD0D545F-5054-415D-A4CB-4ECB580E1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086D4231-D39F-433C-9620-0AAE50D9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8A24BF4C-9CA2-423E-B4F6-7F55918723CE}" type="datetime1">
              <a:rPr lang="fr-FR" smtClean="0">
                <a:ea typeface="ＭＳ Ｐゴシック" charset="-128"/>
                <a:cs typeface="+mn-cs"/>
              </a:rPr>
              <a:pPr defTabSz="457200"/>
              <a:t>27/11/2024</a:t>
            </a:fld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AE2053D5-6219-41C3-8D16-FE99C84E3D09}" type="slidenum">
              <a:rPr lang="en-US" smtClean="0">
                <a:ea typeface="ＭＳ Ｐゴシック" charset="-128"/>
                <a:cs typeface="+mn-cs"/>
              </a:rPr>
              <a:pPr defTabSz="457200"/>
              <a:t>‹#›</a:t>
            </a:fld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8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99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86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48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48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48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 defTabSz="449263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655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F2EE23CD-1FA4-46A3-989A-AF1FB283FE3B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  <a:cs typeface="+mn-cs"/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  <a:cs typeface="+mn-cs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</a:defRPr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  <a:cs typeface="+mn-cs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</a:defRPr>
            </a:lvl1pPr>
            <a:extLst/>
          </a:lstStyle>
          <a:p>
            <a:pPr>
              <a:defRPr/>
            </a:pPr>
            <a:fld id="{36ED106C-99AA-4295-9152-892AD694554F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  <a:cs typeface="+mn-cs"/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cs typeface="Arial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59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2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1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44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39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2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48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39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28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3"/>
          <p:cNvSpPr>
            <a:spLocks noGrp="1"/>
          </p:cNvSpPr>
          <p:nvPr>
            <p:ph type="subTitle" idx="1"/>
          </p:nvPr>
        </p:nvSpPr>
        <p:spPr>
          <a:xfrm>
            <a:off x="1600200" y="4871544"/>
            <a:ext cx="6400800" cy="1529256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Lecture-28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//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74" name="Title 2"/>
          <p:cNvSpPr>
            <a:spLocks noGrp="1"/>
          </p:cNvSpPr>
          <p:nvPr>
            <p:ph type="ctrTitle"/>
          </p:nvPr>
        </p:nvSpPr>
        <p:spPr>
          <a:xfrm>
            <a:off x="533400" y="725213"/>
            <a:ext cx="8077200" cy="4432027"/>
          </a:xfrm>
        </p:spPr>
        <p:txBody>
          <a:bodyPr/>
          <a:lstStyle/>
          <a:p>
            <a:pPr marL="18288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None/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Data Structures</a:t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ICT-1211</a:t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Information and Communication Technology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62340-A1EA-4CE0-A397-B868A3BF73D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rebuchet MS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1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124680"/>
            <a:ext cx="8742321" cy="259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92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9" y="1340710"/>
            <a:ext cx="8620831" cy="367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14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" y="980660"/>
            <a:ext cx="8907590" cy="136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" y="2348850"/>
            <a:ext cx="8929240" cy="392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86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052670"/>
            <a:ext cx="8497180" cy="55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97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9" y="980660"/>
            <a:ext cx="8809845" cy="309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50" y="4077090"/>
            <a:ext cx="33623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67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556740"/>
            <a:ext cx="8446757" cy="316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948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1124680"/>
            <a:ext cx="785497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33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908650"/>
            <a:ext cx="8229600" cy="1611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2636890"/>
            <a:ext cx="76771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21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Floyd 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90600"/>
            <a:ext cx="8153400" cy="38100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Let’s go over the premise of how Floyd-</a:t>
            </a:r>
            <a:r>
              <a:rPr lang="en-US" dirty="0" err="1"/>
              <a:t>Warshall</a:t>
            </a:r>
            <a:r>
              <a:rPr lang="en-US" dirty="0"/>
              <a:t> algorithm works…</a:t>
            </a:r>
          </a:p>
          <a:p>
            <a:pPr lvl="1">
              <a:defRPr/>
            </a:pPr>
            <a:r>
              <a:rPr lang="en-US" dirty="0"/>
              <a:t>Let the vertices in a graph be numbered from 1 … n.</a:t>
            </a:r>
          </a:p>
          <a:p>
            <a:pPr lvl="1">
              <a:defRPr/>
            </a:pPr>
            <a:r>
              <a:rPr lang="en-US" dirty="0"/>
              <a:t>Consider the subset {1,2,…, k} of these n vertices.</a:t>
            </a:r>
          </a:p>
          <a:p>
            <a:pPr lvl="1">
              <a:buFont typeface="Verdana" pitchFamily="34" charset="0"/>
              <a:buNone/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Imagine finding the shortest path from vertex </a:t>
            </a:r>
            <a:r>
              <a:rPr lang="en-US" dirty="0" err="1"/>
              <a:t>i</a:t>
            </a:r>
            <a:r>
              <a:rPr lang="en-US" dirty="0"/>
              <a:t> to vertex j that uses vertices in the set {1,2,…,k} only.  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There are two situations:</a:t>
            </a:r>
          </a:p>
          <a:p>
            <a:pPr marL="1114425" lvl="2" indent="-457200">
              <a:buFont typeface="+mj-lt"/>
              <a:buAutoNum type="arabicParenR"/>
              <a:defRPr/>
            </a:pPr>
            <a:r>
              <a:rPr lang="en-US" dirty="0"/>
              <a:t>k is an intermediate vertex on the shortest path.</a:t>
            </a:r>
          </a:p>
          <a:p>
            <a:pPr marL="1114425" lvl="2" indent="-457200">
              <a:buFont typeface="+mj-lt"/>
              <a:buAutoNum type="arabicParenR"/>
              <a:defRPr/>
            </a:pPr>
            <a:r>
              <a:rPr lang="en-US" dirty="0"/>
              <a:t>k is not an intermediate vertex on the shortest path.</a:t>
            </a:r>
          </a:p>
        </p:txBody>
      </p:sp>
      <p:sp>
        <p:nvSpPr>
          <p:cNvPr id="19" name="Oval 3"/>
          <p:cNvSpPr>
            <a:spLocks noChangeArrowheads="1"/>
          </p:cNvSpPr>
          <p:nvPr/>
        </p:nvSpPr>
        <p:spPr bwMode="auto">
          <a:xfrm>
            <a:off x="7848600" y="5956300"/>
            <a:ext cx="673100" cy="6731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sz="2800">
                <a:solidFill>
                  <a:prstClr val="black"/>
                </a:solidFill>
                <a:cs typeface="+mn-cs"/>
              </a:rPr>
              <a:t>j</a:t>
            </a: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4572000" y="4813300"/>
            <a:ext cx="673100" cy="6731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sz="2800">
                <a:solidFill>
                  <a:prstClr val="black"/>
                </a:solidFill>
                <a:cs typeface="+mn-cs"/>
              </a:rPr>
              <a:t>k</a:t>
            </a: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1671638" y="6254750"/>
            <a:ext cx="989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1295400" y="5880100"/>
            <a:ext cx="673100" cy="6731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sz="2800">
                <a:solidFill>
                  <a:prstClr val="black"/>
                </a:solidFill>
                <a:cs typeface="+mn-cs"/>
              </a:rPr>
              <a:t>i</a:t>
            </a:r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2967038" y="6254750"/>
            <a:ext cx="989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24" name="Oval 8"/>
          <p:cNvSpPr>
            <a:spLocks noChangeArrowheads="1"/>
          </p:cNvSpPr>
          <p:nvPr/>
        </p:nvSpPr>
        <p:spPr bwMode="auto">
          <a:xfrm>
            <a:off x="2590800" y="5880100"/>
            <a:ext cx="673100" cy="6731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4262438" y="6254750"/>
            <a:ext cx="989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26" name="Oval 10"/>
          <p:cNvSpPr>
            <a:spLocks noChangeArrowheads="1"/>
          </p:cNvSpPr>
          <p:nvPr/>
        </p:nvSpPr>
        <p:spPr bwMode="auto">
          <a:xfrm>
            <a:off x="3886200" y="5880100"/>
            <a:ext cx="673100" cy="6731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27" name="Line 11"/>
          <p:cNvSpPr>
            <a:spLocks noChangeShapeType="1"/>
          </p:cNvSpPr>
          <p:nvPr/>
        </p:nvSpPr>
        <p:spPr bwMode="auto">
          <a:xfrm>
            <a:off x="5634038" y="6254750"/>
            <a:ext cx="912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5181600" y="5880100"/>
            <a:ext cx="673100" cy="6731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29" name="Line 13"/>
          <p:cNvSpPr>
            <a:spLocks noChangeShapeType="1"/>
          </p:cNvSpPr>
          <p:nvPr/>
        </p:nvSpPr>
        <p:spPr bwMode="auto">
          <a:xfrm>
            <a:off x="6929438" y="6254750"/>
            <a:ext cx="912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30" name="Oval 14"/>
          <p:cNvSpPr>
            <a:spLocks noChangeArrowheads="1"/>
          </p:cNvSpPr>
          <p:nvPr/>
        </p:nvSpPr>
        <p:spPr bwMode="auto">
          <a:xfrm>
            <a:off x="6553200" y="5880100"/>
            <a:ext cx="673100" cy="6731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31" name="Line 15"/>
          <p:cNvSpPr>
            <a:spLocks noChangeShapeType="1"/>
          </p:cNvSpPr>
          <p:nvPr/>
        </p:nvSpPr>
        <p:spPr bwMode="auto">
          <a:xfrm flipV="1">
            <a:off x="3576638" y="5189538"/>
            <a:ext cx="989012" cy="455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32" name="Line 16"/>
          <p:cNvSpPr>
            <a:spLocks noChangeShapeType="1"/>
          </p:cNvSpPr>
          <p:nvPr/>
        </p:nvSpPr>
        <p:spPr bwMode="auto">
          <a:xfrm>
            <a:off x="5253038" y="5113338"/>
            <a:ext cx="912812" cy="531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33" name="Oval 17"/>
          <p:cNvSpPr>
            <a:spLocks noChangeArrowheads="1"/>
          </p:cNvSpPr>
          <p:nvPr/>
        </p:nvSpPr>
        <p:spPr bwMode="auto">
          <a:xfrm>
            <a:off x="2209800" y="5575300"/>
            <a:ext cx="5245100" cy="12827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76200"/>
            <a:ext cx="74993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Floyd </a:t>
            </a:r>
            <a:r>
              <a:rPr lang="en-US" dirty="0" err="1"/>
              <a:t>Warshall</a:t>
            </a:r>
            <a:r>
              <a:rPr lang="en-US" dirty="0"/>
              <a:t> Algorithm - Example</a:t>
            </a:r>
          </a:p>
        </p:txBody>
      </p:sp>
      <p:pic>
        <p:nvPicPr>
          <p:cNvPr id="15363" name="Picture 10" descr="floyd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23336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floy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25669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floy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86200"/>
            <a:ext cx="24241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floy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257800"/>
            <a:ext cx="2438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4" descr="floyd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066800"/>
            <a:ext cx="41148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05200" y="5562600"/>
            <a:ext cx="22113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u="sng">
                <a:solidFill>
                  <a:prstClr val="black"/>
                </a:solidFill>
                <a:cs typeface="+mn-cs"/>
              </a:rPr>
              <a:t>Consider Vertex 3: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cs typeface="+mn-cs"/>
              </a:rPr>
              <a:t>   Nothing changes.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352800" y="4114800"/>
            <a:ext cx="2762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u="sng">
                <a:solidFill>
                  <a:prstClr val="black"/>
                </a:solidFill>
                <a:cs typeface="+mn-cs"/>
              </a:rPr>
              <a:t>Consider Vertex 2: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cs typeface="+mn-cs"/>
              </a:rPr>
              <a:t>  D(1,3) = D(1,2) + D(2,3)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352800" y="2895600"/>
            <a:ext cx="2762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u="sng">
                <a:solidFill>
                  <a:prstClr val="black"/>
                </a:solidFill>
                <a:cs typeface="+mn-cs"/>
              </a:rPr>
              <a:t>Consider Vertex 1:</a:t>
            </a:r>
          </a:p>
          <a:p>
            <a:pPr eaLnBrk="1" hangingPunct="1"/>
            <a:r>
              <a:rPr lang="en-US">
                <a:solidFill>
                  <a:prstClr val="black"/>
                </a:solidFill>
                <a:cs typeface="+mn-cs"/>
              </a:rPr>
              <a:t>  D(3,2) = D(3,1) + D(1,2)</a:t>
            </a:r>
          </a:p>
        </p:txBody>
      </p:sp>
      <p:sp>
        <p:nvSpPr>
          <p:cNvPr id="15371" name="TextBox 18"/>
          <p:cNvSpPr txBox="1">
            <a:spLocks noChangeArrowheads="1"/>
          </p:cNvSpPr>
          <p:nvPr/>
        </p:nvSpPr>
        <p:spPr bwMode="auto">
          <a:xfrm>
            <a:off x="2971800" y="1447800"/>
            <a:ext cx="189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prstClr val="black"/>
                </a:solidFill>
                <a:cs typeface="+mn-cs"/>
              </a:rPr>
              <a:t>Original weights.</a:t>
            </a:r>
          </a:p>
        </p:txBody>
      </p:sp>
      <p:sp>
        <p:nvSpPr>
          <p:cNvPr id="20" name="Oval 19"/>
          <p:cNvSpPr/>
          <p:nvPr/>
        </p:nvSpPr>
        <p:spPr>
          <a:xfrm>
            <a:off x="2514600" y="3505200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95600" y="3886200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200" y="2362200"/>
            <a:ext cx="3463925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D62340-A1EA-4CE0-A397-B868A3BF73D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0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CA447-55CC-4B15-A385-EE995A587BA1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20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620000" cy="1219200"/>
          </a:xfrm>
        </p:spPr>
        <p:txBody>
          <a:bodyPr/>
          <a:lstStyle/>
          <a:p>
            <a:pPr algn="l"/>
            <a:r>
              <a:rPr lang="en-US" altLang="zh-CN" sz="2800"/>
              <a:t>Dynamic programming algorithms for all-pairs shortest path and longest common subsequences</a:t>
            </a:r>
            <a:endParaRPr lang="en-US" altLang="zh-CN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772400" cy="5105400"/>
          </a:xfrm>
        </p:spPr>
        <p:txBody>
          <a:bodyPr/>
          <a:lstStyle/>
          <a:p>
            <a:r>
              <a:rPr lang="en-US" altLang="zh-CN" sz="2400"/>
              <a:t>We will study a new technique—dynamic programming algorithms (typically for optimization problems)</a:t>
            </a:r>
          </a:p>
          <a:p>
            <a:r>
              <a:rPr lang="en-US" altLang="zh-CN" sz="2800" b="1"/>
              <a:t>Ideas:</a:t>
            </a:r>
            <a:r>
              <a:rPr lang="en-US" altLang="zh-CN" sz="2400"/>
              <a:t> </a:t>
            </a:r>
          </a:p>
          <a:p>
            <a:pPr lvl="1"/>
            <a:r>
              <a:rPr lang="en-US" altLang="zh-CN" sz="2400"/>
              <a:t>Characterize the structure of an optimal solution</a:t>
            </a:r>
          </a:p>
          <a:p>
            <a:pPr lvl="1"/>
            <a:r>
              <a:rPr lang="en-US" altLang="zh-CN" sz="2400"/>
              <a:t>Recursively define the value of an optimal solution</a:t>
            </a:r>
          </a:p>
          <a:p>
            <a:pPr lvl="1"/>
            <a:r>
              <a:rPr lang="en-US" altLang="zh-CN" sz="2400"/>
              <a:t>Compute the value of an optimal solution in a bottom-up fashion (using matrix to compute)</a:t>
            </a:r>
          </a:p>
          <a:p>
            <a:pPr lvl="1"/>
            <a:r>
              <a:rPr lang="en-US" altLang="zh-CN" sz="2400"/>
              <a:t>Backtracking to construct an optimal solution from computed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89989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2B91-9424-4199-AC45-CE6A603AF363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/>
              <a:t>Floyd-Warshall algorithm for shortest path: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Use  a different dynamic-programming formulation to solve the all-pairs shortest-paths problem on a directed graph G=(V,E).</a:t>
            </a:r>
          </a:p>
          <a:p>
            <a:r>
              <a:rPr lang="en-US" altLang="zh-CN" sz="2800"/>
              <a:t>The resulting algorithm, known as the  </a:t>
            </a:r>
            <a:r>
              <a:rPr lang="en-US" altLang="zh-CN" sz="2800">
                <a:solidFill>
                  <a:schemeClr val="accent2"/>
                </a:solidFill>
              </a:rPr>
              <a:t>Floyd-Warshall algorithm</a:t>
            </a:r>
            <a:r>
              <a:rPr lang="en-US" altLang="zh-CN" sz="2800"/>
              <a:t>, runs in  O (V</a:t>
            </a:r>
            <a:r>
              <a:rPr lang="en-US" altLang="zh-CN" sz="2800" baseline="30000"/>
              <a:t>3</a:t>
            </a:r>
            <a:r>
              <a:rPr lang="en-US" altLang="zh-CN" sz="2800"/>
              <a:t>) time. </a:t>
            </a:r>
          </a:p>
          <a:p>
            <a:pPr lvl="1"/>
            <a:r>
              <a:rPr lang="en-US" altLang="zh-CN" sz="2000"/>
              <a:t> </a:t>
            </a:r>
            <a:r>
              <a:rPr lang="en-US" altLang="zh-CN"/>
              <a:t>negative-weight edges may be present, </a:t>
            </a:r>
          </a:p>
          <a:p>
            <a:pPr lvl="1"/>
            <a:r>
              <a:rPr lang="en-US" altLang="zh-CN"/>
              <a:t>but we shall assume that there are no negative-weight cycles</a:t>
            </a:r>
            <a:r>
              <a:rPr lang="en-US" altLang="zh-CN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735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C6BB-2B5E-4E82-A2EB-1FA0DD45D4E2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22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The structure of a shortest path: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/>
              <a:t>We use a different characterization of the structure of a shortest path than we used in the matrix-multiplication-based all-pairs algorithms.</a:t>
            </a:r>
          </a:p>
          <a:p>
            <a:r>
              <a:rPr lang="en-US" altLang="zh-CN" sz="2400"/>
              <a:t>The algorithm considers the “intermediate” vertices of a shortest path, </a:t>
            </a:r>
            <a:r>
              <a:rPr lang="en-US" altLang="zh-CN" sz="2400">
                <a:solidFill>
                  <a:schemeClr val="accent2"/>
                </a:solidFill>
              </a:rPr>
              <a:t>where an intermediate vertex of a simple path p=&lt;v</a:t>
            </a:r>
            <a:r>
              <a:rPr lang="en-US" altLang="zh-CN" sz="2400" baseline="-25000">
                <a:solidFill>
                  <a:schemeClr val="accent2"/>
                </a:solidFill>
              </a:rPr>
              <a:t>1</a:t>
            </a:r>
            <a:r>
              <a:rPr lang="en-US" altLang="zh-CN" sz="2400">
                <a:solidFill>
                  <a:schemeClr val="accent2"/>
                </a:solidFill>
              </a:rPr>
              <a:t>,v</a:t>
            </a:r>
            <a:r>
              <a:rPr lang="en-US" altLang="zh-CN" sz="2400" baseline="-25000">
                <a:solidFill>
                  <a:schemeClr val="accent2"/>
                </a:solidFill>
              </a:rPr>
              <a:t>2</a:t>
            </a:r>
            <a:r>
              <a:rPr lang="en-US" altLang="zh-CN" sz="2400">
                <a:solidFill>
                  <a:schemeClr val="accent2"/>
                </a:solidFill>
              </a:rPr>
              <a:t>,…,v</a:t>
            </a:r>
            <a:r>
              <a:rPr lang="en-US" altLang="zh-CN" sz="2400" baseline="-25000">
                <a:solidFill>
                  <a:schemeClr val="accent2"/>
                </a:solidFill>
              </a:rPr>
              <a:t>l</a:t>
            </a:r>
            <a:r>
              <a:rPr lang="en-US" altLang="zh-CN" sz="2400">
                <a:solidFill>
                  <a:schemeClr val="accent2"/>
                </a:solidFill>
              </a:rPr>
              <a:t>&gt; is any vertex in p other than v</a:t>
            </a:r>
            <a:r>
              <a:rPr lang="en-US" altLang="zh-CN" sz="2400" baseline="-25000">
                <a:solidFill>
                  <a:schemeClr val="accent2"/>
                </a:solidFill>
              </a:rPr>
              <a:t>1</a:t>
            </a:r>
            <a:r>
              <a:rPr lang="en-US" altLang="zh-CN" sz="2400">
                <a:solidFill>
                  <a:schemeClr val="accent2"/>
                </a:solidFill>
              </a:rPr>
              <a:t> or v</a:t>
            </a:r>
            <a:r>
              <a:rPr lang="en-US" altLang="zh-CN" sz="2400" baseline="-25000">
                <a:solidFill>
                  <a:schemeClr val="accent2"/>
                </a:solidFill>
              </a:rPr>
              <a:t>l</a:t>
            </a:r>
            <a:r>
              <a:rPr lang="en-US" altLang="zh-CN" sz="2400">
                <a:solidFill>
                  <a:schemeClr val="accent2"/>
                </a:solidFill>
              </a:rPr>
              <a:t>, that is, any vertex in the set {v</a:t>
            </a:r>
            <a:r>
              <a:rPr lang="en-US" altLang="zh-CN" sz="2400" baseline="-25000">
                <a:solidFill>
                  <a:schemeClr val="accent2"/>
                </a:solidFill>
              </a:rPr>
              <a:t>2</a:t>
            </a:r>
            <a:r>
              <a:rPr lang="en-US" altLang="zh-CN" sz="2400">
                <a:solidFill>
                  <a:schemeClr val="accent2"/>
                </a:solidFill>
              </a:rPr>
              <a:t>,v</a:t>
            </a:r>
            <a:r>
              <a:rPr lang="en-US" altLang="zh-CN" sz="2400" baseline="-25000">
                <a:solidFill>
                  <a:schemeClr val="accent2"/>
                </a:solidFill>
              </a:rPr>
              <a:t>3</a:t>
            </a:r>
            <a:r>
              <a:rPr lang="en-US" altLang="zh-CN" sz="2400">
                <a:solidFill>
                  <a:schemeClr val="accent2"/>
                </a:solidFill>
              </a:rPr>
              <a:t>,…,v</a:t>
            </a:r>
            <a:r>
              <a:rPr lang="en-US" altLang="zh-CN" sz="2400" baseline="-25000">
                <a:solidFill>
                  <a:schemeClr val="accent2"/>
                </a:solidFill>
              </a:rPr>
              <a:t>l-1</a:t>
            </a:r>
            <a:r>
              <a:rPr lang="en-US" altLang="zh-CN" sz="2400">
                <a:solidFill>
                  <a:schemeClr val="accent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071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8B6A-075B-463F-AF4C-7BD738F63980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23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Continue: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/>
              <a:t>Let the vertices of G be V={1,2,…,n}, and consider a subset {1,2,…,k} of vertices for some k. </a:t>
            </a:r>
          </a:p>
          <a:p>
            <a:r>
              <a:rPr lang="en-US" altLang="zh-CN" sz="2400"/>
              <a:t>For any pair of vertices i,j </a:t>
            </a:r>
            <a:r>
              <a:rPr lang="en-US" altLang="zh-CN" sz="2400">
                <a:sym typeface="Symbol" pitchFamily="18" charset="2"/>
              </a:rPr>
              <a:t></a:t>
            </a:r>
            <a:r>
              <a:rPr lang="en-US" altLang="zh-CN" sz="2400"/>
              <a:t> V, consider all paths from i to j whose intermediate vertices are all drawn from {1,2,…,k},and let p be a minimum-weight path from among them.</a:t>
            </a:r>
          </a:p>
          <a:p>
            <a:r>
              <a:rPr lang="en-US" altLang="zh-CN" sz="2400"/>
              <a:t>The Floyd-Warshall algorithm exploits a relationship between path p and shortest paths from i to j with all intermediate vertices in the set {1,2,…,k-1}.</a:t>
            </a:r>
          </a:p>
        </p:txBody>
      </p:sp>
    </p:spTree>
    <p:extLst>
      <p:ext uri="{BB962C8B-B14F-4D97-AF65-F5344CB8AC3E}">
        <p14:creationId xmlns:p14="http://schemas.microsoft.com/office/powerpoint/2010/main" val="2065084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FAE78-AE8E-497D-BF7A-3CE8E7C5509E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24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Relationship: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>
                <a:solidFill>
                  <a:schemeClr val="accent2"/>
                </a:solidFill>
              </a:rPr>
              <a:t>The relationship depends on whether or not k is an intermediate vertex of path p.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If k is not an intermediate vertex of path p, then all intermediate vertices of path p are in the set {1,2,…,k-1}. Thus, a shortest path from vertex i to vertex j with all intermediate vertices in the set {1,2,…,k-1} is also a shortest path from i to j with all intermediate vertices in the set {1,2,…,k}.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If k is an intermediate vertex of path p,then we break p down into i               k                j as shown Figure 2.p1 is a shortest path from i to k with all intermediate vertices in the set {1,2,…,k-1}, so as p2.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976571"/>
              </p:ext>
            </p:extLst>
          </p:nvPr>
        </p:nvGraphicFramePr>
        <p:xfrm>
          <a:off x="3352800" y="4495800"/>
          <a:ext cx="1143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公式" r:id="rId3" imgW="444240" imgH="203040" progId="Equation.3">
                  <p:embed/>
                </p:oleObj>
              </mc:Choice>
              <mc:Fallback>
                <p:oleObj name="公式" r:id="rId3" imgW="444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495800"/>
                        <a:ext cx="1143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826988"/>
              </p:ext>
            </p:extLst>
          </p:nvPr>
        </p:nvGraphicFramePr>
        <p:xfrm>
          <a:off x="4648200" y="4495800"/>
          <a:ext cx="12192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公式" r:id="rId5" imgW="469800" imgH="203040" progId="Equation.3">
                  <p:embed/>
                </p:oleObj>
              </mc:Choice>
              <mc:Fallback>
                <p:oleObj name="公式" r:id="rId5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95800"/>
                        <a:ext cx="121920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01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F7FF-4E28-4ACC-A70E-66C6D6DBAC6F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25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1371600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i</a:t>
            </a: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6248400" y="2438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j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657600" y="1752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k</a:t>
            </a:r>
          </a:p>
        </p:txBody>
      </p:sp>
      <p:sp>
        <p:nvSpPr>
          <p:cNvPr id="18437" name="Freeform 5"/>
          <p:cNvSpPr>
            <a:spLocks/>
          </p:cNvSpPr>
          <p:nvPr/>
        </p:nvSpPr>
        <p:spPr bwMode="auto">
          <a:xfrm>
            <a:off x="1752600" y="1676400"/>
            <a:ext cx="1905000" cy="914400"/>
          </a:xfrm>
          <a:custGeom>
            <a:avLst/>
            <a:gdLst>
              <a:gd name="T0" fmla="*/ 0 w 1200"/>
              <a:gd name="T1" fmla="*/ 576 h 576"/>
              <a:gd name="T2" fmla="*/ 144 w 1200"/>
              <a:gd name="T3" fmla="*/ 96 h 576"/>
              <a:gd name="T4" fmla="*/ 480 w 1200"/>
              <a:gd name="T5" fmla="*/ 96 h 576"/>
              <a:gd name="T6" fmla="*/ 864 w 1200"/>
              <a:gd name="T7" fmla="*/ 0 h 576"/>
              <a:gd name="T8" fmla="*/ 1056 w 1200"/>
              <a:gd name="T9" fmla="*/ 96 h 576"/>
              <a:gd name="T10" fmla="*/ 1200 w 1200"/>
              <a:gd name="T11" fmla="*/ 9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0" h="576">
                <a:moveTo>
                  <a:pt x="0" y="576"/>
                </a:moveTo>
                <a:cubicBezTo>
                  <a:pt x="32" y="376"/>
                  <a:pt x="64" y="176"/>
                  <a:pt x="144" y="96"/>
                </a:cubicBezTo>
                <a:cubicBezTo>
                  <a:pt x="224" y="16"/>
                  <a:pt x="360" y="112"/>
                  <a:pt x="480" y="96"/>
                </a:cubicBezTo>
                <a:cubicBezTo>
                  <a:pt x="600" y="80"/>
                  <a:pt x="768" y="0"/>
                  <a:pt x="864" y="0"/>
                </a:cubicBezTo>
                <a:cubicBezTo>
                  <a:pt x="960" y="0"/>
                  <a:pt x="1000" y="80"/>
                  <a:pt x="1056" y="96"/>
                </a:cubicBezTo>
                <a:cubicBezTo>
                  <a:pt x="1112" y="112"/>
                  <a:pt x="1176" y="96"/>
                  <a:pt x="1200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581400" y="1828800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18440" name="Freeform 8"/>
          <p:cNvSpPr>
            <a:spLocks/>
          </p:cNvSpPr>
          <p:nvPr/>
        </p:nvSpPr>
        <p:spPr bwMode="auto">
          <a:xfrm>
            <a:off x="4114800" y="1574800"/>
            <a:ext cx="1981200" cy="939800"/>
          </a:xfrm>
          <a:custGeom>
            <a:avLst/>
            <a:gdLst>
              <a:gd name="T0" fmla="*/ 0 w 1248"/>
              <a:gd name="T1" fmla="*/ 304 h 592"/>
              <a:gd name="T2" fmla="*/ 48 w 1248"/>
              <a:gd name="T3" fmla="*/ 400 h 592"/>
              <a:gd name="T4" fmla="*/ 192 w 1248"/>
              <a:gd name="T5" fmla="*/ 544 h 592"/>
              <a:gd name="T6" fmla="*/ 432 w 1248"/>
              <a:gd name="T7" fmla="*/ 352 h 592"/>
              <a:gd name="T8" fmla="*/ 576 w 1248"/>
              <a:gd name="T9" fmla="*/ 64 h 592"/>
              <a:gd name="T10" fmla="*/ 960 w 1248"/>
              <a:gd name="T11" fmla="*/ 64 h 592"/>
              <a:gd name="T12" fmla="*/ 1008 w 1248"/>
              <a:gd name="T13" fmla="*/ 448 h 592"/>
              <a:gd name="T14" fmla="*/ 1248 w 1248"/>
              <a:gd name="T15" fmla="*/ 59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8" h="592">
                <a:moveTo>
                  <a:pt x="0" y="304"/>
                </a:moveTo>
                <a:cubicBezTo>
                  <a:pt x="8" y="332"/>
                  <a:pt x="16" y="360"/>
                  <a:pt x="48" y="400"/>
                </a:cubicBezTo>
                <a:cubicBezTo>
                  <a:pt x="80" y="440"/>
                  <a:pt x="128" y="552"/>
                  <a:pt x="192" y="544"/>
                </a:cubicBezTo>
                <a:cubicBezTo>
                  <a:pt x="256" y="536"/>
                  <a:pt x="368" y="432"/>
                  <a:pt x="432" y="352"/>
                </a:cubicBezTo>
                <a:cubicBezTo>
                  <a:pt x="496" y="272"/>
                  <a:pt x="488" y="112"/>
                  <a:pt x="576" y="64"/>
                </a:cubicBezTo>
                <a:cubicBezTo>
                  <a:pt x="664" y="16"/>
                  <a:pt x="888" y="0"/>
                  <a:pt x="960" y="64"/>
                </a:cubicBezTo>
                <a:cubicBezTo>
                  <a:pt x="1032" y="128"/>
                  <a:pt x="960" y="360"/>
                  <a:pt x="1008" y="448"/>
                </a:cubicBezTo>
                <a:cubicBezTo>
                  <a:pt x="1056" y="536"/>
                  <a:pt x="1152" y="564"/>
                  <a:pt x="1248" y="5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6096000" y="25146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2590800" y="1143000"/>
            <a:ext cx="0" cy="45720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 flipV="1">
            <a:off x="5486400" y="1066800"/>
            <a:ext cx="0" cy="45720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2514600" y="17526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p1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5089525" y="16414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p2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1279525" y="498475"/>
            <a:ext cx="5116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All intermediate vertices in {1,2,…,k-1}</a:t>
            </a:r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1676400" y="3429000"/>
            <a:ext cx="5030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P:all intermediate vertices in {1,2,…,k}</a:t>
            </a:r>
          </a:p>
        </p:txBody>
      </p:sp>
      <p:sp>
        <p:nvSpPr>
          <p:cNvPr id="18457" name="Freeform 25"/>
          <p:cNvSpPr>
            <a:spLocks/>
          </p:cNvSpPr>
          <p:nvPr/>
        </p:nvSpPr>
        <p:spPr bwMode="auto">
          <a:xfrm>
            <a:off x="1511300" y="2895600"/>
            <a:ext cx="5346700" cy="546100"/>
          </a:xfrm>
          <a:custGeom>
            <a:avLst/>
            <a:gdLst>
              <a:gd name="T0" fmla="*/ 104 w 3368"/>
              <a:gd name="T1" fmla="*/ 96 h 344"/>
              <a:gd name="T2" fmla="*/ 152 w 3368"/>
              <a:gd name="T3" fmla="*/ 96 h 344"/>
              <a:gd name="T4" fmla="*/ 200 w 3368"/>
              <a:gd name="T5" fmla="*/ 192 h 344"/>
              <a:gd name="T6" fmla="*/ 1352 w 3368"/>
              <a:gd name="T7" fmla="*/ 192 h 344"/>
              <a:gd name="T8" fmla="*/ 1640 w 3368"/>
              <a:gd name="T9" fmla="*/ 336 h 344"/>
              <a:gd name="T10" fmla="*/ 1784 w 3368"/>
              <a:gd name="T11" fmla="*/ 240 h 344"/>
              <a:gd name="T12" fmla="*/ 3128 w 3368"/>
              <a:gd name="T13" fmla="*/ 192 h 344"/>
              <a:gd name="T14" fmla="*/ 3224 w 3368"/>
              <a:gd name="T15" fmla="*/ 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68" h="344">
                <a:moveTo>
                  <a:pt x="104" y="96"/>
                </a:moveTo>
                <a:cubicBezTo>
                  <a:pt x="120" y="88"/>
                  <a:pt x="136" y="80"/>
                  <a:pt x="152" y="96"/>
                </a:cubicBezTo>
                <a:cubicBezTo>
                  <a:pt x="168" y="112"/>
                  <a:pt x="0" y="176"/>
                  <a:pt x="200" y="192"/>
                </a:cubicBezTo>
                <a:cubicBezTo>
                  <a:pt x="400" y="208"/>
                  <a:pt x="1112" y="168"/>
                  <a:pt x="1352" y="192"/>
                </a:cubicBezTo>
                <a:cubicBezTo>
                  <a:pt x="1592" y="216"/>
                  <a:pt x="1568" y="328"/>
                  <a:pt x="1640" y="336"/>
                </a:cubicBezTo>
                <a:cubicBezTo>
                  <a:pt x="1712" y="344"/>
                  <a:pt x="1536" y="264"/>
                  <a:pt x="1784" y="240"/>
                </a:cubicBezTo>
                <a:cubicBezTo>
                  <a:pt x="2032" y="216"/>
                  <a:pt x="2888" y="232"/>
                  <a:pt x="3128" y="192"/>
                </a:cubicBezTo>
                <a:cubicBezTo>
                  <a:pt x="3368" y="152"/>
                  <a:pt x="3296" y="76"/>
                  <a:pt x="3224" y="0"/>
                </a:cubicBezTo>
              </a:path>
            </a:pathLst>
          </a:cu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18458" name="Text Box 26"/>
          <p:cNvSpPr txBox="1">
            <a:spLocks noChangeArrowheads="1"/>
          </p:cNvSpPr>
          <p:nvPr/>
        </p:nvSpPr>
        <p:spPr bwMode="auto">
          <a:xfrm>
            <a:off x="609600" y="4495800"/>
            <a:ext cx="8170863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Figure 2.  Path p is a shortest path from vertex i to vertex j,and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k is the highest-numbered intermediate vertex of p. Path p1,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the portion of path p from vertex i to vertex k,has all intermediate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vertices in the set {1,2,…,k-1}.The same holds for path p2 from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vertex k to vertex j.</a:t>
            </a:r>
          </a:p>
        </p:txBody>
      </p:sp>
    </p:spTree>
    <p:extLst>
      <p:ext uri="{BB962C8B-B14F-4D97-AF65-F5344CB8AC3E}">
        <p14:creationId xmlns:p14="http://schemas.microsoft.com/office/powerpoint/2010/main" val="1046227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CF39-443E-45E4-A8D2-654557A0A1F4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26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 recursive solution to the all-pairs shortest paths problem: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Let </a:t>
            </a:r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ij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 be the weight of a shortest path from vertex i to vertex j with all intermediate vertices in the set {1,2,…,k}. A recursive definition is given by</a:t>
            </a:r>
          </a:p>
          <a:p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ij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=    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ij</a:t>
            </a:r>
            <a:r>
              <a:rPr lang="en-US" altLang="zh-CN" sz="2400" dirty="0"/>
              <a:t>                                             if k=0,</a:t>
            </a:r>
          </a:p>
          <a:p>
            <a:r>
              <a:rPr lang="en-US" altLang="zh-CN" sz="2400" dirty="0"/>
              <a:t>              min(</a:t>
            </a:r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ij</a:t>
            </a:r>
            <a:r>
              <a:rPr lang="en-US" altLang="zh-CN" sz="2400" baseline="30000" dirty="0"/>
              <a:t>(k-1)</a:t>
            </a:r>
            <a:r>
              <a:rPr lang="en-US" altLang="zh-CN" sz="2400" dirty="0"/>
              <a:t>,</a:t>
            </a:r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ik</a:t>
            </a:r>
            <a:r>
              <a:rPr lang="en-US" altLang="zh-CN" sz="2400" baseline="30000" dirty="0"/>
              <a:t>(k-1)</a:t>
            </a:r>
            <a:r>
              <a:rPr lang="en-US" altLang="zh-CN" sz="2400" dirty="0"/>
              <a:t>+</a:t>
            </a:r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kj</a:t>
            </a:r>
            <a:r>
              <a:rPr lang="en-US" altLang="zh-CN" sz="2400" baseline="30000" dirty="0"/>
              <a:t>(k-1)</a:t>
            </a:r>
            <a:r>
              <a:rPr lang="en-US" altLang="zh-CN" sz="2400" dirty="0"/>
              <a:t>)          if k   1.</a:t>
            </a:r>
          </a:p>
          <a:p>
            <a:endParaRPr lang="en-US" altLang="zh-CN" sz="2400" dirty="0"/>
          </a:p>
          <a:p>
            <a:r>
              <a:rPr lang="en-US" altLang="zh-CN" sz="2400" dirty="0"/>
              <a:t>The matrix D</a:t>
            </a:r>
            <a:r>
              <a:rPr lang="en-US" altLang="zh-CN" sz="2400" baseline="30000" dirty="0"/>
              <a:t>(n)</a:t>
            </a:r>
            <a:r>
              <a:rPr lang="en-US" altLang="zh-CN" sz="2400" dirty="0"/>
              <a:t>=(</a:t>
            </a:r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ij</a:t>
            </a:r>
            <a:r>
              <a:rPr lang="en-US" altLang="zh-CN" sz="2400" baseline="30000" dirty="0"/>
              <a:t>(n)</a:t>
            </a:r>
            <a:r>
              <a:rPr lang="en-US" altLang="zh-CN" sz="2400" dirty="0"/>
              <a:t>) gives the final answer-</a:t>
            </a:r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ij</a:t>
            </a:r>
            <a:r>
              <a:rPr lang="en-US" altLang="zh-CN" sz="2400" baseline="30000" dirty="0"/>
              <a:t>(n)</a:t>
            </a:r>
            <a:r>
              <a:rPr lang="en-US" altLang="zh-CN" sz="2400" dirty="0"/>
              <a:t>=           for all </a:t>
            </a:r>
            <a:r>
              <a:rPr lang="en-US" altLang="zh-CN" sz="2400" dirty="0" err="1"/>
              <a:t>i,j</a:t>
            </a:r>
            <a:r>
              <a:rPr lang="en-US" altLang="zh-CN" sz="2400" dirty="0"/>
              <a:t>     V-because all intermediate vertices are in the set {1,2,…,n}.</a:t>
            </a:r>
          </a:p>
        </p:txBody>
      </p:sp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1752600" y="3124200"/>
          <a:ext cx="6969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name="公式" r:id="rId3" imgW="164880" imgH="215640" progId="Equation.3">
                  <p:embed/>
                </p:oleObj>
              </mc:Choice>
              <mc:Fallback>
                <p:oleObj name="公式" r:id="rId3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124200"/>
                        <a:ext cx="6969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726532"/>
              </p:ext>
            </p:extLst>
          </p:nvPr>
        </p:nvGraphicFramePr>
        <p:xfrm>
          <a:off x="7239000" y="3124200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公式" r:id="rId5" imgW="126720" imgH="152280" progId="Equation.3">
                  <p:embed/>
                </p:oleObj>
              </mc:Choice>
              <mc:Fallback>
                <p:oleObj name="公式" r:id="rId5" imgW="12672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124200"/>
                        <a:ext cx="2540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961259"/>
              </p:ext>
            </p:extLst>
          </p:nvPr>
        </p:nvGraphicFramePr>
        <p:xfrm>
          <a:off x="8077200" y="3962400"/>
          <a:ext cx="9144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公式" r:id="rId7" imgW="419040" imgH="203040" progId="Equation.3">
                  <p:embed/>
                </p:oleObj>
              </mc:Choice>
              <mc:Fallback>
                <p:oleObj name="公式" r:id="rId7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3962400"/>
                        <a:ext cx="9144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576774"/>
              </p:ext>
            </p:extLst>
          </p:nvPr>
        </p:nvGraphicFramePr>
        <p:xfrm>
          <a:off x="2895600" y="4343400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公式" r:id="rId9" imgW="126720" imgH="126720" progId="Equation.3">
                  <p:embed/>
                </p:oleObj>
              </mc:Choice>
              <mc:Fallback>
                <p:oleObj name="公式" r:id="rId9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343400"/>
                        <a:ext cx="444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389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7BCD-5FB3-4A67-8EE5-0DE11AD92B6A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27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 Computing the shortest-path weights bottom up: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/>
              <a:t>FLOYD-WARSHALL(W)</a:t>
            </a:r>
          </a:p>
          <a:p>
            <a:r>
              <a:rPr lang="en-US" altLang="zh-CN" sz="2400"/>
              <a:t>n           rows[W]</a:t>
            </a:r>
          </a:p>
          <a:p>
            <a:r>
              <a:rPr lang="en-US" altLang="zh-CN" sz="2400"/>
              <a:t>D</a:t>
            </a:r>
            <a:r>
              <a:rPr lang="en-US" altLang="zh-CN" sz="2400" baseline="30000"/>
              <a:t>(0)              </a:t>
            </a:r>
            <a:r>
              <a:rPr lang="en-US" altLang="zh-CN" sz="2400"/>
              <a:t>W</a:t>
            </a:r>
          </a:p>
          <a:p>
            <a:r>
              <a:rPr lang="en-US" altLang="zh-CN" sz="2400">
                <a:solidFill>
                  <a:srgbClr val="CC0000"/>
                </a:solidFill>
              </a:rPr>
              <a:t>for</a:t>
            </a:r>
            <a:r>
              <a:rPr lang="en-US" altLang="zh-CN" sz="2400"/>
              <a:t> k</a:t>
            </a:r>
            <a:r>
              <a:rPr lang="en-US" altLang="zh-CN" sz="2400" baseline="30000"/>
              <a:t>              </a:t>
            </a:r>
            <a:r>
              <a:rPr lang="en-US" altLang="zh-CN" sz="2400"/>
              <a:t>1 </a:t>
            </a:r>
            <a:r>
              <a:rPr lang="en-US" altLang="zh-CN" sz="2400">
                <a:solidFill>
                  <a:srgbClr val="CC0000"/>
                </a:solidFill>
              </a:rPr>
              <a:t>to</a:t>
            </a:r>
            <a:r>
              <a:rPr lang="en-US" altLang="zh-CN" sz="2400"/>
              <a:t> n</a:t>
            </a:r>
          </a:p>
          <a:p>
            <a:r>
              <a:rPr lang="en-US" altLang="zh-CN" sz="2400"/>
              <a:t>      </a:t>
            </a:r>
            <a:r>
              <a:rPr lang="en-US" altLang="zh-CN" sz="2400">
                <a:solidFill>
                  <a:srgbClr val="CC0000"/>
                </a:solidFill>
              </a:rPr>
              <a:t>do</a:t>
            </a:r>
            <a:r>
              <a:rPr lang="en-US" altLang="zh-CN" sz="2400"/>
              <a:t> </a:t>
            </a:r>
            <a:r>
              <a:rPr lang="en-US" altLang="zh-CN" sz="2400">
                <a:solidFill>
                  <a:srgbClr val="CC0000"/>
                </a:solidFill>
              </a:rPr>
              <a:t>for</a:t>
            </a:r>
            <a:r>
              <a:rPr lang="en-US" altLang="zh-CN" sz="2400"/>
              <a:t> i         1 </a:t>
            </a:r>
            <a:r>
              <a:rPr lang="en-US" altLang="zh-CN" sz="2400">
                <a:solidFill>
                  <a:srgbClr val="CC0000"/>
                </a:solidFill>
              </a:rPr>
              <a:t>to</a:t>
            </a:r>
            <a:r>
              <a:rPr lang="en-US" altLang="zh-CN" sz="2400"/>
              <a:t> n</a:t>
            </a:r>
          </a:p>
          <a:p>
            <a:r>
              <a:rPr lang="en-US" altLang="zh-CN" sz="2400"/>
              <a:t>                 </a:t>
            </a:r>
            <a:r>
              <a:rPr lang="en-US" altLang="zh-CN" sz="2400">
                <a:solidFill>
                  <a:srgbClr val="CC0000"/>
                </a:solidFill>
              </a:rPr>
              <a:t>do for</a:t>
            </a:r>
            <a:r>
              <a:rPr lang="en-US" altLang="zh-CN" sz="2400"/>
              <a:t> j         1 </a:t>
            </a:r>
            <a:r>
              <a:rPr lang="en-US" altLang="zh-CN" sz="2400">
                <a:solidFill>
                  <a:srgbClr val="CC0000"/>
                </a:solidFill>
              </a:rPr>
              <a:t>to</a:t>
            </a:r>
            <a:r>
              <a:rPr lang="en-US" altLang="zh-CN" sz="2400"/>
              <a:t> n</a:t>
            </a:r>
          </a:p>
          <a:p>
            <a:r>
              <a:rPr lang="en-US" altLang="zh-CN" sz="2400"/>
              <a:t>                         d</a:t>
            </a:r>
            <a:r>
              <a:rPr lang="en-US" altLang="zh-CN" sz="2400" baseline="-25000"/>
              <a:t>ij</a:t>
            </a:r>
            <a:r>
              <a:rPr lang="en-US" altLang="zh-CN" sz="2400" baseline="30000"/>
              <a:t>(k)</a:t>
            </a:r>
            <a:r>
              <a:rPr lang="en-US" altLang="zh-CN" sz="2400"/>
              <a:t>           min(d</a:t>
            </a:r>
            <a:r>
              <a:rPr lang="en-US" altLang="zh-CN" sz="2400" baseline="-25000"/>
              <a:t>ij</a:t>
            </a:r>
            <a:r>
              <a:rPr lang="en-US" altLang="zh-CN" sz="2400" baseline="30000"/>
              <a:t>(k-1)</a:t>
            </a:r>
            <a:r>
              <a:rPr lang="en-US" altLang="zh-CN" sz="2400"/>
              <a:t>,d</a:t>
            </a:r>
            <a:r>
              <a:rPr lang="en-US" altLang="zh-CN" sz="2400" baseline="-25000"/>
              <a:t>ik</a:t>
            </a:r>
            <a:r>
              <a:rPr lang="en-US" altLang="zh-CN" sz="2400" baseline="30000"/>
              <a:t>(k-1)</a:t>
            </a:r>
            <a:r>
              <a:rPr lang="en-US" altLang="zh-CN" sz="2400"/>
              <a:t>+d</a:t>
            </a:r>
            <a:r>
              <a:rPr lang="en-US" altLang="zh-CN" sz="2400" baseline="-25000"/>
              <a:t>kj</a:t>
            </a:r>
            <a:r>
              <a:rPr lang="en-US" altLang="zh-CN" sz="2400" baseline="30000"/>
              <a:t>(k-1)</a:t>
            </a:r>
            <a:r>
              <a:rPr lang="en-US" altLang="zh-CN" sz="2400"/>
              <a:t>)</a:t>
            </a:r>
          </a:p>
          <a:p>
            <a:endParaRPr lang="en-US" altLang="zh-CN" sz="2400"/>
          </a:p>
          <a:p>
            <a:r>
              <a:rPr lang="en-US" altLang="zh-CN" sz="2400">
                <a:solidFill>
                  <a:srgbClr val="CC0000"/>
                </a:solidFill>
              </a:rPr>
              <a:t>return</a:t>
            </a:r>
            <a:r>
              <a:rPr lang="en-US" altLang="zh-CN" sz="2400"/>
              <a:t> D</a:t>
            </a:r>
            <a:r>
              <a:rPr lang="en-US" altLang="zh-CN" sz="2400" baseline="30000"/>
              <a:t>(n)           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1371600" y="2438400"/>
          <a:ext cx="685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公式" r:id="rId3" imgW="190440" imgH="139680" progId="Equation.3">
                  <p:embed/>
                </p:oleObj>
              </mc:Choice>
              <mc:Fallback>
                <p:oleObj name="公式" r:id="rId3" imgW="19044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438400"/>
                        <a:ext cx="6858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1600200" y="2895600"/>
          <a:ext cx="685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5" name="公式" r:id="rId5" imgW="190440" imgH="139680" progId="Equation.3">
                  <p:embed/>
                </p:oleObj>
              </mc:Choice>
              <mc:Fallback>
                <p:oleObj name="公式" r:id="rId5" imgW="19044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895600"/>
                        <a:ext cx="6858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1828800" y="3352800"/>
          <a:ext cx="685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6" name="公式" r:id="rId6" imgW="190440" imgH="139680" progId="Equation.3">
                  <p:embed/>
                </p:oleObj>
              </mc:Choice>
              <mc:Fallback>
                <p:oleObj name="公式" r:id="rId6" imgW="19044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352800"/>
                        <a:ext cx="6858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2514600" y="3733800"/>
          <a:ext cx="685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7" name="公式" r:id="rId7" imgW="190440" imgH="139680" progId="Equation.3">
                  <p:embed/>
                </p:oleObj>
              </mc:Choice>
              <mc:Fallback>
                <p:oleObj name="公式" r:id="rId7" imgW="19044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733800"/>
                        <a:ext cx="6858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/>
        </p:nvGraphicFramePr>
        <p:xfrm>
          <a:off x="3352800" y="4191000"/>
          <a:ext cx="685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8" name="公式" r:id="rId8" imgW="190440" imgH="139680" progId="Equation.3">
                  <p:embed/>
                </p:oleObj>
              </mc:Choice>
              <mc:Fallback>
                <p:oleObj name="公式" r:id="rId8" imgW="19044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191000"/>
                        <a:ext cx="6858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3581400" y="4648200"/>
          <a:ext cx="685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9" name="公式" r:id="rId9" imgW="190440" imgH="139680" progId="Equation.3">
                  <p:embed/>
                </p:oleObj>
              </mc:Choice>
              <mc:Fallback>
                <p:oleObj name="公式" r:id="rId9" imgW="19044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648200"/>
                        <a:ext cx="6858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240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F399-48C4-449E-9EF7-992ABCFD02CB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28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Example:</a:t>
            </a:r>
          </a:p>
        </p:txBody>
      </p:sp>
      <p:sp>
        <p:nvSpPr>
          <p:cNvPr id="26627" name="Oval 3"/>
          <p:cNvSpPr>
            <a:spLocks noChangeArrowheads="1"/>
          </p:cNvSpPr>
          <p:nvPr/>
        </p:nvSpPr>
        <p:spPr bwMode="auto">
          <a:xfrm>
            <a:off x="1981200" y="3352800"/>
            <a:ext cx="533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1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2819400" y="5181600"/>
            <a:ext cx="533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5</a:t>
            </a: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4876800" y="5181600"/>
            <a:ext cx="533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4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5867400" y="3352800"/>
            <a:ext cx="533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3</a:t>
            </a: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3886200" y="2057400"/>
            <a:ext cx="533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2</a:t>
            </a:r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2362200" y="3962400"/>
            <a:ext cx="533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flipV="1">
            <a:off x="2438400" y="2514600"/>
            <a:ext cx="1447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 flipH="1" flipV="1">
            <a:off x="4419600" y="2438400"/>
            <a:ext cx="1524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2514600" y="36576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3352800" y="55626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 flipV="1">
            <a:off x="5334000" y="39624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H="1">
            <a:off x="3200400" y="2667000"/>
            <a:ext cx="838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>
            <a:off x="4267200" y="2667000"/>
            <a:ext cx="7620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 flipH="1" flipV="1">
            <a:off x="2514600" y="3810000"/>
            <a:ext cx="23622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26641" name="Text Box 17"/>
          <p:cNvSpPr txBox="1">
            <a:spLocks noChangeArrowheads="1"/>
          </p:cNvSpPr>
          <p:nvPr/>
        </p:nvSpPr>
        <p:spPr bwMode="auto">
          <a:xfrm>
            <a:off x="2727325" y="26320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3</a:t>
            </a:r>
          </a:p>
        </p:txBody>
      </p:sp>
      <p:sp>
        <p:nvSpPr>
          <p:cNvPr id="26642" name="Text Box 18"/>
          <p:cNvSpPr txBox="1">
            <a:spLocks noChangeArrowheads="1"/>
          </p:cNvSpPr>
          <p:nvPr/>
        </p:nvSpPr>
        <p:spPr bwMode="auto">
          <a:xfrm>
            <a:off x="5394325" y="24796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4</a:t>
            </a:r>
          </a:p>
        </p:txBody>
      </p:sp>
      <p:sp>
        <p:nvSpPr>
          <p:cNvPr id="26643" name="Text Box 19"/>
          <p:cNvSpPr txBox="1">
            <a:spLocks noChangeArrowheads="1"/>
          </p:cNvSpPr>
          <p:nvPr/>
        </p:nvSpPr>
        <p:spPr bwMode="auto">
          <a:xfrm>
            <a:off x="3413125" y="46132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7</a:t>
            </a:r>
          </a:p>
        </p:txBody>
      </p:sp>
      <p:sp>
        <p:nvSpPr>
          <p:cNvPr id="26644" name="Text Box 20"/>
          <p:cNvSpPr txBox="1">
            <a:spLocks noChangeArrowheads="1"/>
          </p:cNvSpPr>
          <p:nvPr/>
        </p:nvSpPr>
        <p:spPr bwMode="auto">
          <a:xfrm>
            <a:off x="1965325" y="4460875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-4</a:t>
            </a:r>
          </a:p>
        </p:txBody>
      </p:sp>
      <p:sp>
        <p:nvSpPr>
          <p:cNvPr id="26645" name="Text Box 21"/>
          <p:cNvSpPr txBox="1">
            <a:spLocks noChangeArrowheads="1"/>
          </p:cNvSpPr>
          <p:nvPr/>
        </p:nvSpPr>
        <p:spPr bwMode="auto">
          <a:xfrm>
            <a:off x="5241925" y="36226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8</a:t>
            </a:r>
          </a:p>
        </p:txBody>
      </p:sp>
      <p:sp>
        <p:nvSpPr>
          <p:cNvPr id="26646" name="Text Box 22"/>
          <p:cNvSpPr txBox="1">
            <a:spLocks noChangeArrowheads="1"/>
          </p:cNvSpPr>
          <p:nvPr/>
        </p:nvSpPr>
        <p:spPr bwMode="auto">
          <a:xfrm>
            <a:off x="4937125" y="42322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1</a:t>
            </a:r>
          </a:p>
        </p:txBody>
      </p: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5699125" y="4384675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-5</a:t>
            </a:r>
          </a:p>
        </p:txBody>
      </p:sp>
      <p:sp>
        <p:nvSpPr>
          <p:cNvPr id="26648" name="Text Box 24"/>
          <p:cNvSpPr txBox="1">
            <a:spLocks noChangeArrowheads="1"/>
          </p:cNvSpPr>
          <p:nvPr/>
        </p:nvSpPr>
        <p:spPr bwMode="auto">
          <a:xfrm>
            <a:off x="4251325" y="45370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2</a:t>
            </a:r>
          </a:p>
        </p:txBody>
      </p:sp>
      <p:sp>
        <p:nvSpPr>
          <p:cNvPr id="26649" name="Text Box 25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48600" cy="4038600"/>
          </a:xfrm>
          <a:noFill/>
          <a:ln/>
        </p:spPr>
        <p:txBody>
          <a:bodyPr/>
          <a:lstStyle/>
          <a:p>
            <a:r>
              <a:rPr lang="en-US" altLang="zh-CN"/>
              <a:t>Figure 3</a:t>
            </a:r>
          </a:p>
        </p:txBody>
      </p:sp>
      <p:sp>
        <p:nvSpPr>
          <p:cNvPr id="26650" name="Text Box 26"/>
          <p:cNvSpPr txBox="1">
            <a:spLocks noChangeArrowheads="1"/>
          </p:cNvSpPr>
          <p:nvPr/>
        </p:nvSpPr>
        <p:spPr bwMode="auto">
          <a:xfrm>
            <a:off x="3946525" y="55276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93180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0E22D-8648-465C-B428-5728D7B13602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29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grpSp>
        <p:nvGrpSpPr>
          <p:cNvPr id="28686" name="Group 14"/>
          <p:cNvGrpSpPr>
            <a:grpSpLocks/>
          </p:cNvGrpSpPr>
          <p:nvPr/>
        </p:nvGrpSpPr>
        <p:grpSpPr bwMode="auto">
          <a:xfrm>
            <a:off x="533400" y="914400"/>
            <a:ext cx="8610600" cy="5099050"/>
            <a:chOff x="336" y="576"/>
            <a:chExt cx="5424" cy="3212"/>
          </a:xfrm>
        </p:grpSpPr>
        <p:graphicFrame>
          <p:nvGraphicFramePr>
            <p:cNvPr id="28675" name="Object 3"/>
            <p:cNvGraphicFramePr>
              <a:graphicFrameLocks noChangeAspect="1"/>
            </p:cNvGraphicFramePr>
            <p:nvPr/>
          </p:nvGraphicFramePr>
          <p:xfrm>
            <a:off x="864" y="624"/>
            <a:ext cx="1632" cy="1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8" name="公式" r:id="rId3" imgW="1460160" imgH="1143000" progId="Equation.3">
                    <p:embed/>
                  </p:oleObj>
                </mc:Choice>
                <mc:Fallback>
                  <p:oleObj name="公式" r:id="rId3" imgW="1460160" imgH="1143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624"/>
                          <a:ext cx="1632" cy="1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76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olidFill>
                    <a:prstClr val="black"/>
                  </a:solidFill>
                  <a:latin typeface="Gill Sans MT"/>
                  <a:cs typeface="+mn-cs"/>
                </a:rPr>
                <a:t>D(0)=</a:t>
              </a:r>
            </a:p>
          </p:txBody>
        </p:sp>
        <p:graphicFrame>
          <p:nvGraphicFramePr>
            <p:cNvPr id="28677" name="Object 5"/>
            <p:cNvGraphicFramePr>
              <a:graphicFrameLocks noChangeAspect="1"/>
            </p:cNvGraphicFramePr>
            <p:nvPr/>
          </p:nvGraphicFramePr>
          <p:xfrm>
            <a:off x="3421" y="576"/>
            <a:ext cx="2339" cy="1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9" name="公式" r:id="rId5" imgW="1993680" imgH="1143000" progId="Equation.3">
                    <p:embed/>
                  </p:oleObj>
                </mc:Choice>
                <mc:Fallback>
                  <p:oleObj name="公式" r:id="rId5" imgW="1993680" imgH="1143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1" y="576"/>
                          <a:ext cx="2339" cy="1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>
              <a:off x="2928" y="1152"/>
              <a:ext cx="5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olidFill>
                    <a:prstClr val="black"/>
                  </a:solidFill>
                  <a:latin typeface="Gill Sans MT"/>
                  <a:cs typeface="+mn-cs"/>
                </a:rPr>
                <a:t>     (0)=</a:t>
              </a:r>
            </a:p>
          </p:txBody>
        </p:sp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024"/>
              <a:ext cx="5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olidFill>
                    <a:prstClr val="black"/>
                  </a:solidFill>
                  <a:latin typeface="Gill Sans MT"/>
                  <a:cs typeface="+mn-cs"/>
                </a:rPr>
                <a:t>D(1)=</a:t>
              </a:r>
            </a:p>
          </p:txBody>
        </p:sp>
        <p:sp>
          <p:nvSpPr>
            <p:cNvPr id="28680" name="Text Box 8"/>
            <p:cNvSpPr txBox="1">
              <a:spLocks noChangeArrowheads="1"/>
            </p:cNvSpPr>
            <p:nvPr/>
          </p:nvSpPr>
          <p:spPr bwMode="auto">
            <a:xfrm>
              <a:off x="2943" y="2976"/>
              <a:ext cx="47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olidFill>
                    <a:prstClr val="black"/>
                  </a:solidFill>
                  <a:latin typeface="Gill Sans MT"/>
                  <a:cs typeface="+mn-cs"/>
                </a:rPr>
                <a:t>   (1)=</a:t>
              </a:r>
            </a:p>
          </p:txBody>
        </p:sp>
        <p:graphicFrame>
          <p:nvGraphicFramePr>
            <p:cNvPr id="28681" name="Object 9"/>
            <p:cNvGraphicFramePr>
              <a:graphicFrameLocks noChangeAspect="1"/>
            </p:cNvGraphicFramePr>
            <p:nvPr/>
          </p:nvGraphicFramePr>
          <p:xfrm>
            <a:off x="857" y="2400"/>
            <a:ext cx="1646" cy="1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0" name="公式" r:id="rId7" imgW="1460160" imgH="1143000" progId="Equation.3">
                    <p:embed/>
                  </p:oleObj>
                </mc:Choice>
                <mc:Fallback>
                  <p:oleObj name="公式" r:id="rId7" imgW="1460160" imgH="1143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7" y="2400"/>
                          <a:ext cx="1646" cy="1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3" name="Object 11"/>
            <p:cNvGraphicFramePr>
              <a:graphicFrameLocks noChangeAspect="1"/>
            </p:cNvGraphicFramePr>
            <p:nvPr/>
          </p:nvGraphicFramePr>
          <p:xfrm>
            <a:off x="2928" y="1152"/>
            <a:ext cx="336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1" name="公式" r:id="rId9" imgW="317160" imgH="253800" progId="Equation.3">
                    <p:embed/>
                  </p:oleObj>
                </mc:Choice>
                <mc:Fallback>
                  <p:oleObj name="公式" r:id="rId9" imgW="3171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152"/>
                          <a:ext cx="336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4" name="Object 12"/>
            <p:cNvGraphicFramePr>
              <a:graphicFrameLocks noChangeAspect="1"/>
            </p:cNvGraphicFramePr>
            <p:nvPr/>
          </p:nvGraphicFramePr>
          <p:xfrm>
            <a:off x="2880" y="2976"/>
            <a:ext cx="336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2" name="公式" r:id="rId11" imgW="317160" imgH="253800" progId="Equation.3">
                    <p:embed/>
                  </p:oleObj>
                </mc:Choice>
                <mc:Fallback>
                  <p:oleObj name="公式" r:id="rId11" imgW="3171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976"/>
                          <a:ext cx="336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5" name="Object 13"/>
            <p:cNvGraphicFramePr>
              <a:graphicFrameLocks noChangeAspect="1"/>
            </p:cNvGraphicFramePr>
            <p:nvPr/>
          </p:nvGraphicFramePr>
          <p:xfrm>
            <a:off x="3421" y="2448"/>
            <a:ext cx="2339" cy="1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3" name="公式" r:id="rId12" imgW="1993680" imgH="1143000" progId="Equation.3">
                    <p:embed/>
                  </p:oleObj>
                </mc:Choice>
                <mc:Fallback>
                  <p:oleObj name="公式" r:id="rId12" imgW="1993680" imgH="1143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1" y="2448"/>
                          <a:ext cx="2339" cy="1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18819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9" y="1124680"/>
            <a:ext cx="8456743" cy="446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592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870C-BF47-45B9-A968-FACEF4BE0CAB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30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graphicFrame>
        <p:nvGraphicFramePr>
          <p:cNvPr id="29699" name="Object 1027"/>
          <p:cNvGraphicFramePr>
            <a:graphicFrameLocks noChangeAspect="1"/>
          </p:cNvGraphicFramePr>
          <p:nvPr/>
        </p:nvGraphicFramePr>
        <p:xfrm>
          <a:off x="1400175" y="990600"/>
          <a:ext cx="2522538" cy="202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公式" r:id="rId3" imgW="1422360" imgH="1143000" progId="Equation.3">
                  <p:embed/>
                </p:oleObj>
              </mc:Choice>
              <mc:Fallback>
                <p:oleObj name="公式" r:id="rId3" imgW="142236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990600"/>
                        <a:ext cx="2522538" cy="202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1028"/>
          <p:cNvSpPr txBox="1">
            <a:spLocks noChangeArrowheads="1"/>
          </p:cNvSpPr>
          <p:nvPr/>
        </p:nvSpPr>
        <p:spPr bwMode="auto">
          <a:xfrm>
            <a:off x="528638" y="1828800"/>
            <a:ext cx="814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D(2)=</a:t>
            </a:r>
          </a:p>
        </p:txBody>
      </p:sp>
      <p:graphicFrame>
        <p:nvGraphicFramePr>
          <p:cNvPr id="29701" name="Object 1029"/>
          <p:cNvGraphicFramePr>
            <a:graphicFrameLocks noChangeAspect="1"/>
          </p:cNvGraphicFramePr>
          <p:nvPr/>
        </p:nvGraphicFramePr>
        <p:xfrm>
          <a:off x="5426075" y="914400"/>
          <a:ext cx="3713163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3" name="公式" r:id="rId5" imgW="1993680" imgH="1143000" progId="Equation.3">
                  <p:embed/>
                </p:oleObj>
              </mc:Choice>
              <mc:Fallback>
                <p:oleObj name="公式" r:id="rId5" imgW="199368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914400"/>
                        <a:ext cx="3713163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Text Box 1030"/>
          <p:cNvSpPr txBox="1">
            <a:spLocks noChangeArrowheads="1"/>
          </p:cNvSpPr>
          <p:nvPr/>
        </p:nvSpPr>
        <p:spPr bwMode="auto">
          <a:xfrm>
            <a:off x="4643438" y="1828800"/>
            <a:ext cx="84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     (2)=</a:t>
            </a:r>
          </a:p>
        </p:txBody>
      </p:sp>
      <p:sp>
        <p:nvSpPr>
          <p:cNvPr id="29703" name="Text Box 1031"/>
          <p:cNvSpPr txBox="1">
            <a:spLocks noChangeArrowheads="1"/>
          </p:cNvSpPr>
          <p:nvPr/>
        </p:nvSpPr>
        <p:spPr bwMode="auto">
          <a:xfrm>
            <a:off x="528638" y="4800600"/>
            <a:ext cx="814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D(3)=</a:t>
            </a:r>
          </a:p>
        </p:txBody>
      </p:sp>
      <p:sp>
        <p:nvSpPr>
          <p:cNvPr id="29704" name="Text Box 1032"/>
          <p:cNvSpPr txBox="1">
            <a:spLocks noChangeArrowheads="1"/>
          </p:cNvSpPr>
          <p:nvPr/>
        </p:nvSpPr>
        <p:spPr bwMode="auto">
          <a:xfrm>
            <a:off x="4667250" y="4724400"/>
            <a:ext cx="74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   (3)=</a:t>
            </a:r>
          </a:p>
        </p:txBody>
      </p:sp>
      <p:graphicFrame>
        <p:nvGraphicFramePr>
          <p:cNvPr id="29705" name="Object 1033"/>
          <p:cNvGraphicFramePr>
            <a:graphicFrameLocks noChangeAspect="1"/>
          </p:cNvGraphicFramePr>
          <p:nvPr/>
        </p:nvGraphicFramePr>
        <p:xfrm>
          <a:off x="1344613" y="3810000"/>
          <a:ext cx="2636837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" name="公式" r:id="rId7" imgW="1473120" imgH="1143000" progId="Equation.3">
                  <p:embed/>
                </p:oleObj>
              </mc:Choice>
              <mc:Fallback>
                <p:oleObj name="公式" r:id="rId7" imgW="147312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3810000"/>
                        <a:ext cx="2636837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1034"/>
          <p:cNvGraphicFramePr>
            <a:graphicFrameLocks noChangeAspect="1"/>
          </p:cNvGraphicFramePr>
          <p:nvPr/>
        </p:nvGraphicFramePr>
        <p:xfrm>
          <a:off x="4643438" y="1828800"/>
          <a:ext cx="5334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" name="公式" r:id="rId9" imgW="317160" imgH="253800" progId="Equation.3">
                  <p:embed/>
                </p:oleObj>
              </mc:Choice>
              <mc:Fallback>
                <p:oleObj name="公式" r:id="rId9" imgW="317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828800"/>
                        <a:ext cx="5334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1035"/>
          <p:cNvGraphicFramePr>
            <a:graphicFrameLocks noChangeAspect="1"/>
          </p:cNvGraphicFramePr>
          <p:nvPr/>
        </p:nvGraphicFramePr>
        <p:xfrm>
          <a:off x="4567238" y="4724400"/>
          <a:ext cx="5334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公式" r:id="rId11" imgW="317160" imgH="253800" progId="Equation.3">
                  <p:embed/>
                </p:oleObj>
              </mc:Choice>
              <mc:Fallback>
                <p:oleObj name="公式" r:id="rId11" imgW="317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238" y="4724400"/>
                        <a:ext cx="5334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036"/>
          <p:cNvGraphicFramePr>
            <a:graphicFrameLocks noChangeAspect="1"/>
          </p:cNvGraphicFramePr>
          <p:nvPr/>
        </p:nvGraphicFramePr>
        <p:xfrm>
          <a:off x="5426075" y="3886200"/>
          <a:ext cx="3713163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7" name="公式" r:id="rId12" imgW="1993680" imgH="1143000" progId="Equation.3">
                  <p:embed/>
                </p:oleObj>
              </mc:Choice>
              <mc:Fallback>
                <p:oleObj name="公式" r:id="rId12" imgW="199368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3886200"/>
                        <a:ext cx="3713163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815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5454-3C5E-44B5-9190-261DD59B4553}" type="slidenum">
              <a:rPr lang="en-US" altLang="zh-CN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31</a:t>
            </a:fld>
            <a:endParaRPr lang="en-US" altLang="zh-CN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1349375" y="990600"/>
          <a:ext cx="2568575" cy="202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公式" r:id="rId3" imgW="1447560" imgH="1143000" progId="Equation.3">
                  <p:embed/>
                </p:oleObj>
              </mc:Choice>
              <mc:Fallback>
                <p:oleObj name="公式" r:id="rId3" imgW="144756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990600"/>
                        <a:ext cx="2568575" cy="202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28638" y="1828800"/>
            <a:ext cx="814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D(4)=</a:t>
            </a:r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5426075" y="914400"/>
          <a:ext cx="3713163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7" name="公式" r:id="rId5" imgW="1993680" imgH="1143000" progId="Equation.3">
                  <p:embed/>
                </p:oleObj>
              </mc:Choice>
              <mc:Fallback>
                <p:oleObj name="公式" r:id="rId5" imgW="199368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914400"/>
                        <a:ext cx="3713163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643438" y="1828800"/>
            <a:ext cx="84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     (4)=</a:t>
            </a: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528638" y="4800600"/>
            <a:ext cx="814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D(5)=</a:t>
            </a:r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4667250" y="4724400"/>
            <a:ext cx="74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prstClr val="black"/>
                </a:solidFill>
                <a:latin typeface="Gill Sans MT"/>
                <a:cs typeface="+mn-cs"/>
              </a:rPr>
              <a:t>   (5)=</a:t>
            </a:r>
          </a:p>
        </p:txBody>
      </p:sp>
      <p:graphicFrame>
        <p:nvGraphicFramePr>
          <p:cNvPr id="30729" name="Object 9"/>
          <p:cNvGraphicFramePr>
            <a:graphicFrameLocks noChangeAspect="1"/>
          </p:cNvGraphicFramePr>
          <p:nvPr/>
        </p:nvGraphicFramePr>
        <p:xfrm>
          <a:off x="1366838" y="3810000"/>
          <a:ext cx="2592387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" name="公式" r:id="rId7" imgW="1447560" imgH="1143000" progId="Equation.3">
                  <p:embed/>
                </p:oleObj>
              </mc:Choice>
              <mc:Fallback>
                <p:oleObj name="公式" r:id="rId7" imgW="144756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3810000"/>
                        <a:ext cx="2592387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10"/>
          <p:cNvGraphicFramePr>
            <a:graphicFrameLocks noChangeAspect="1"/>
          </p:cNvGraphicFramePr>
          <p:nvPr/>
        </p:nvGraphicFramePr>
        <p:xfrm>
          <a:off x="4643438" y="1828800"/>
          <a:ext cx="5334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9" name="公式" r:id="rId9" imgW="317160" imgH="253800" progId="Equation.3">
                  <p:embed/>
                </p:oleObj>
              </mc:Choice>
              <mc:Fallback>
                <p:oleObj name="公式" r:id="rId9" imgW="317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828800"/>
                        <a:ext cx="5334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1" name="Object 11"/>
          <p:cNvGraphicFramePr>
            <a:graphicFrameLocks noChangeAspect="1"/>
          </p:cNvGraphicFramePr>
          <p:nvPr/>
        </p:nvGraphicFramePr>
        <p:xfrm>
          <a:off x="4567238" y="4724400"/>
          <a:ext cx="5334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0" name="公式" r:id="rId11" imgW="317160" imgH="253800" progId="Equation.3">
                  <p:embed/>
                </p:oleObj>
              </mc:Choice>
              <mc:Fallback>
                <p:oleObj name="公式" r:id="rId11" imgW="317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238" y="4724400"/>
                        <a:ext cx="5334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2" name="Object 12"/>
          <p:cNvGraphicFramePr>
            <a:graphicFrameLocks noChangeAspect="1"/>
          </p:cNvGraphicFramePr>
          <p:nvPr/>
        </p:nvGraphicFramePr>
        <p:xfrm>
          <a:off x="5426075" y="3886200"/>
          <a:ext cx="3713163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1" name="公式" r:id="rId12" imgW="1993680" imgH="1143000" progId="Equation.3">
                  <p:embed/>
                </p:oleObj>
              </mc:Choice>
              <mc:Fallback>
                <p:oleObj name="公式" r:id="rId12" imgW="199368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3886200"/>
                        <a:ext cx="3713163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8782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440" y="249287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E0763-8C84-4A0C-BF22-E8FBB0D3435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980660"/>
            <a:ext cx="8353160" cy="1252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0" y="2341248"/>
            <a:ext cx="8929240" cy="381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624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340710"/>
            <a:ext cx="8590962" cy="3888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46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412720"/>
            <a:ext cx="8229600" cy="156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81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980660"/>
            <a:ext cx="8229600" cy="378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4869200"/>
            <a:ext cx="3240450" cy="188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95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268700"/>
            <a:ext cx="8713210" cy="106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9" y="980660"/>
            <a:ext cx="8761005" cy="201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0" y="4077090"/>
            <a:ext cx="1747443" cy="100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33" y="3841918"/>
            <a:ext cx="5237727" cy="1478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465670"/>
      </p:ext>
    </p:extLst>
  </p:cSld>
  <p:clrMapOvr>
    <a:masterClrMapping/>
  </p:clrMapOvr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6396</TotalTime>
  <Words>922</Words>
  <Application>Microsoft Office PowerPoint</Application>
  <PresentationFormat>On-screen Show (4:3)</PresentationFormat>
  <Paragraphs>167</Paragraphs>
  <Slides>32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1_Custom Design</vt:lpstr>
      <vt:lpstr>Custom Design</vt:lpstr>
      <vt:lpstr>3_Office Theme</vt:lpstr>
      <vt:lpstr>1_Slipstream</vt:lpstr>
      <vt:lpstr>1_Office Theme</vt:lpstr>
      <vt:lpstr>3_Solstice</vt:lpstr>
      <vt:lpstr>2_Slipstream</vt:lpstr>
      <vt:lpstr>公式</vt:lpstr>
      <vt:lpstr>Data Structures  ICT-1211  Information and Communication Technology</vt:lpstr>
      <vt:lpstr>Graph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Floyd Warshall Algorithm</vt:lpstr>
      <vt:lpstr>Floyd Warshall Algorithm - Example</vt:lpstr>
      <vt:lpstr>Dynamic programming algorithms for all-pairs shortest path and longest common subsequences</vt:lpstr>
      <vt:lpstr>Floyd-Warshall algorithm for shortest path:</vt:lpstr>
      <vt:lpstr>The structure of a shortest path:</vt:lpstr>
      <vt:lpstr>Continue:</vt:lpstr>
      <vt:lpstr>Relationship:</vt:lpstr>
      <vt:lpstr>PowerPoint Presentation</vt:lpstr>
      <vt:lpstr>A recursive solution to the all-pairs shortest paths problem:</vt:lpstr>
      <vt:lpstr> Computing the shortest-path weights bottom up:</vt:lpstr>
      <vt:lpstr>Example:</vt:lpstr>
      <vt:lpstr>PowerPoint Presentation</vt:lpstr>
      <vt:lpstr>PowerPoint Presentation</vt:lpstr>
      <vt:lpstr>PowerPoint Presentation</vt:lpstr>
      <vt:lpstr>Thank you……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Elizabeth Davis</dc:creator>
  <cp:lastModifiedBy>AION</cp:lastModifiedBy>
  <cp:revision>776</cp:revision>
  <dcterms:created xsi:type="dcterms:W3CDTF">2006-08-30T10:11:05Z</dcterms:created>
  <dcterms:modified xsi:type="dcterms:W3CDTF">2024-11-27T16:43:45Z</dcterms:modified>
</cp:coreProperties>
</file>